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57" r:id="rId4"/>
    <p:sldId id="258" r:id="rId5"/>
    <p:sldId id="263" r:id="rId6"/>
    <p:sldId id="261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0" y="-8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spPr>
              <a:solidFill>
                <a:schemeClr val="accent2"/>
              </a:solidFill>
            </c:spPr>
          </c:dPt>
          <c:dPt>
            <c:idx val="1"/>
            <c:spPr>
              <a:solidFill>
                <a:schemeClr val="accent2"/>
              </a:solidFill>
            </c:spPr>
          </c:dPt>
          <c:dPt>
            <c:idx val="2"/>
            <c:spPr>
              <a:solidFill>
                <a:schemeClr val="accent2"/>
              </a:solidFill>
            </c:spPr>
          </c:dPt>
          <c:dPt>
            <c:idx val="3"/>
            <c:spPr>
              <a:solidFill>
                <a:schemeClr val="accent2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accent2"/>
              </a:solidFill>
            </c:spPr>
          </c:dPt>
          <c:dPt>
            <c:idx val="6"/>
            <c:spPr>
              <a:solidFill>
                <a:schemeClr val="accent2"/>
              </a:solidFill>
            </c:spPr>
          </c:dPt>
          <c:dPt>
            <c:idx val="7"/>
            <c:spPr>
              <a:solidFill>
                <a:schemeClr val="accent2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dLbls>
            <c:dLbl>
              <c:idx val="0"/>
              <c:layout>
                <c:manualLayout>
                  <c:x val="3.7037037037036891E-3"/>
                  <c:y val="0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outEnd"/>
            <c:showVal val="1"/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240</c:v>
                </c:pt>
                <c:pt idx="2">
                  <c:v>174</c:v>
                </c:pt>
                <c:pt idx="4">
                  <c:v>184</c:v>
                </c:pt>
                <c:pt idx="6">
                  <c:v>140</c:v>
                </c:pt>
                <c:pt idx="8">
                  <c:v>138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</c:numCache>
            </c:numRef>
          </c:val>
        </c:ser>
        <c:gapWidth val="35"/>
        <c:overlap val="100"/>
        <c:axId val="89009152"/>
        <c:axId val="89027328"/>
      </c:barChart>
      <c:catAx>
        <c:axId val="89009152"/>
        <c:scaling>
          <c:orientation val="minMax"/>
        </c:scaling>
        <c:axPos val="b"/>
        <c:numFmt formatCode="General" sourceLinked="1"/>
        <c:tickLblPos val="nextTo"/>
        <c:crossAx val="89027328"/>
        <c:crosses val="autoZero"/>
        <c:auto val="1"/>
        <c:lblAlgn val="ctr"/>
        <c:lblOffset val="100"/>
      </c:catAx>
      <c:valAx>
        <c:axId val="89027328"/>
        <c:scaling>
          <c:orientation val="minMax"/>
          <c:max val="250"/>
          <c:min val="0"/>
        </c:scaling>
        <c:axPos val="l"/>
        <c:majorGridlines/>
        <c:numFmt formatCode="General" sourceLinked="1"/>
        <c:tickLblPos val="nextTo"/>
        <c:crossAx val="8900915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bg2">
                <a:lumMod val="25000"/>
              </a:schemeClr>
            </a:solidFill>
          </c:spPr>
          <c:dPt>
            <c:idx val="0"/>
            <c:spPr>
              <a:solidFill>
                <a:schemeClr val="bg2">
                  <a:lumMod val="25000"/>
                </a:schemeClr>
              </a:solidFill>
            </c:spPr>
          </c:dPt>
          <c:dLbls>
            <c:txPr>
              <a:bodyPr/>
              <a:lstStyle/>
              <a:p>
                <a:pPr>
                  <a:defRPr sz="16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outEnd"/>
            <c:showVal val="1"/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 formatCode="#,##0">
                  <c:v>5193</c:v>
                </c:pt>
                <c:pt idx="2" formatCode="#,##0">
                  <c:v>5632</c:v>
                </c:pt>
                <c:pt idx="4" formatCode="#,##0">
                  <c:v>5457</c:v>
                </c:pt>
                <c:pt idx="6" formatCode="#,##0">
                  <c:v>4816</c:v>
                </c:pt>
                <c:pt idx="8" formatCode="#,##0">
                  <c:v>4285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</c:numCache>
            </c:numRef>
          </c:val>
        </c:ser>
        <c:gapWidth val="35"/>
        <c:overlap val="100"/>
        <c:axId val="89056000"/>
        <c:axId val="89057536"/>
      </c:barChart>
      <c:catAx>
        <c:axId val="89056000"/>
        <c:scaling>
          <c:orientation val="minMax"/>
        </c:scaling>
        <c:axPos val="b"/>
        <c:numFmt formatCode="General" sourceLinked="1"/>
        <c:tickLblPos val="nextTo"/>
        <c:crossAx val="89057536"/>
        <c:crosses val="autoZero"/>
        <c:auto val="1"/>
        <c:lblAlgn val="ctr"/>
        <c:lblOffset val="100"/>
      </c:catAx>
      <c:valAx>
        <c:axId val="89057536"/>
        <c:scaling>
          <c:orientation val="minMax"/>
        </c:scaling>
        <c:axPos val="l"/>
        <c:majorGridlines/>
        <c:numFmt formatCode="#,##0" sourceLinked="1"/>
        <c:tickLblPos val="nextTo"/>
        <c:crossAx val="8905600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0"/>
              <c:layout>
                <c:manualLayout>
                  <c:x val="8.6543572876175458E-3"/>
                  <c:y val="2.7777777777777874E-3"/>
                </c:manualLayout>
              </c:layout>
              <c:dLblPos val="outEnd"/>
              <c:showVal val="1"/>
            </c:dLbl>
            <c:dLbl>
              <c:idx val="5"/>
              <c:tx>
                <c:rich>
                  <a:bodyPr/>
                  <a:lstStyle/>
                  <a:p>
                    <a:pPr>
                      <a:defRPr sz="1600" b="1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400" dirty="0"/>
                      <a:t>46%</a:t>
                    </a:r>
                  </a:p>
                </c:rich>
              </c:tx>
              <c:spPr/>
              <c:dLblPos val="outEnd"/>
              <c:showVal val="1"/>
            </c:dLbl>
            <c:txPr>
              <a:bodyPr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outEnd"/>
            <c:showVal val="1"/>
          </c:dLbls>
          <c:cat>
            <c:numRef>
              <c:f>Sheet1!$A$2:$A$10</c:f>
              <c:numCache>
                <c:formatCode>General</c:formatCode>
                <c:ptCount val="9"/>
                <c:pt idx="0" formatCode="0">
                  <c:v>2005</c:v>
                </c:pt>
                <c:pt idx="2" formatCode="0">
                  <c:v>2006</c:v>
                </c:pt>
                <c:pt idx="4" formatCode="0">
                  <c:v>2007</c:v>
                </c:pt>
                <c:pt idx="6" formatCode="0">
                  <c:v>2008</c:v>
                </c:pt>
                <c:pt idx="8" formatCode="0">
                  <c:v>2009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 formatCode="0">
                  <c:v>358</c:v>
                </c:pt>
                <c:pt idx="2" formatCode="0">
                  <c:v>290</c:v>
                </c:pt>
                <c:pt idx="4" formatCode="0">
                  <c:v>240</c:v>
                </c:pt>
                <c:pt idx="6" formatCode="0">
                  <c:v>184</c:v>
                </c:pt>
                <c:pt idx="8" formatCode="0">
                  <c:v>212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  <c:pt idx="0" formatCode="0">
                  <c:v>2005</c:v>
                </c:pt>
                <c:pt idx="2" formatCode="0">
                  <c:v>2006</c:v>
                </c:pt>
                <c:pt idx="4" formatCode="0">
                  <c:v>2007</c:v>
                </c:pt>
                <c:pt idx="6" formatCode="0">
                  <c:v>2008</c:v>
                </c:pt>
                <c:pt idx="8" formatCode="0">
                  <c:v>2009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  <c:pt idx="0" formatCode="0">
                  <c:v>2005</c:v>
                </c:pt>
                <c:pt idx="2" formatCode="0">
                  <c:v>2006</c:v>
                </c:pt>
                <c:pt idx="4" formatCode="0">
                  <c:v>2007</c:v>
                </c:pt>
                <c:pt idx="6" formatCode="0">
                  <c:v>2008</c:v>
                </c:pt>
                <c:pt idx="8" formatCode="0">
                  <c:v>2009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</c:numCache>
            </c:numRef>
          </c:val>
        </c:ser>
        <c:gapWidth val="34"/>
        <c:overlap val="99"/>
        <c:axId val="103883136"/>
        <c:axId val="103884672"/>
      </c:barChart>
      <c:catAx>
        <c:axId val="103883136"/>
        <c:scaling>
          <c:orientation val="minMax"/>
        </c:scaling>
        <c:axPos val="b"/>
        <c:numFmt formatCode="0" sourceLinked="1"/>
        <c:tickLblPos val="nextTo"/>
        <c:crossAx val="103884672"/>
        <c:crosses val="autoZero"/>
        <c:auto val="1"/>
        <c:lblAlgn val="ctr"/>
        <c:lblOffset val="100"/>
      </c:catAx>
      <c:valAx>
        <c:axId val="103884672"/>
        <c:scaling>
          <c:orientation val="minMax"/>
        </c:scaling>
        <c:axPos val="l"/>
        <c:majorGridlines/>
        <c:numFmt formatCode="0" sourceLinked="1"/>
        <c:tickLblPos val="nextTo"/>
        <c:crossAx val="1038831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9900"/>
            </a:solidFill>
          </c:spPr>
          <c:dPt>
            <c:idx val="1"/>
            <c:spPr>
              <a:solidFill>
                <a:srgbClr val="009900"/>
              </a:solidFill>
            </c:spPr>
          </c:dPt>
          <c:dPt>
            <c:idx val="2"/>
            <c:spPr>
              <a:solidFill>
                <a:srgbClr val="009900"/>
              </a:solidFill>
            </c:spPr>
          </c:dPt>
          <c:dPt>
            <c:idx val="3"/>
            <c:spPr>
              <a:solidFill>
                <a:srgbClr val="009900"/>
              </a:solidFill>
            </c:spPr>
          </c:dPt>
          <c:dPt>
            <c:idx val="4"/>
            <c:spPr>
              <a:solidFill>
                <a:srgbClr val="009900"/>
              </a:solidFill>
            </c:spPr>
          </c:dPt>
          <c:dPt>
            <c:idx val="5"/>
            <c:spPr>
              <a:solidFill>
                <a:srgbClr val="009900"/>
              </a:solidFill>
            </c:spPr>
          </c:dPt>
          <c:dPt>
            <c:idx val="6"/>
            <c:spPr>
              <a:solidFill>
                <a:srgbClr val="009900"/>
              </a:solidFill>
            </c:spPr>
          </c:dPt>
          <c:dPt>
            <c:idx val="7"/>
            <c:spPr>
              <a:solidFill>
                <a:srgbClr val="009900"/>
              </a:solidFill>
            </c:spPr>
          </c:dPt>
          <c:dLbls>
            <c:dLbl>
              <c:idx val="0"/>
              <c:layout>
                <c:manualLayout>
                  <c:x val="0"/>
                  <c:y val="1.488095238095238E-2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-2.0080321285140569E-3"/>
                  <c:y val="5.9523809523809521E-3"/>
                </c:manualLayout>
              </c:layout>
              <c:dLblPos val="outEnd"/>
              <c:showVal val="1"/>
            </c:dLbl>
            <c:dLbl>
              <c:idx val="6"/>
              <c:layout>
                <c:manualLayout>
                  <c:x val="0"/>
                  <c:y val="8.9285714285714229E-3"/>
                </c:manualLayout>
              </c:layout>
              <c:dLblPos val="outEnd"/>
              <c:showVal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Val val="1"/>
          </c:dLbls>
          <c:cat>
            <c:numRef>
              <c:f>Sheet1!$A$2:$A$9</c:f>
              <c:numCache>
                <c:formatCode>General</c:formatCode>
                <c:ptCount val="8"/>
                <c:pt idx="0">
                  <c:v>2006</c:v>
                </c:pt>
                <c:pt idx="2">
                  <c:v>2007</c:v>
                </c:pt>
                <c:pt idx="4">
                  <c:v>2008</c:v>
                </c:pt>
                <c:pt idx="6">
                  <c:v>2009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 formatCode="#,##0">
                  <c:v>2552</c:v>
                </c:pt>
                <c:pt idx="2" formatCode="#,##0">
                  <c:v>2560</c:v>
                </c:pt>
                <c:pt idx="4" formatCode="#,##0">
                  <c:v>2336</c:v>
                </c:pt>
                <c:pt idx="6" formatCode="#,##0">
                  <c:v>2548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numRef>
              <c:f>Sheet1!$A$2:$A$9</c:f>
              <c:numCache>
                <c:formatCode>General</c:formatCode>
                <c:ptCount val="8"/>
                <c:pt idx="0">
                  <c:v>2006</c:v>
                </c:pt>
                <c:pt idx="2">
                  <c:v>2007</c:v>
                </c:pt>
                <c:pt idx="4">
                  <c:v>2008</c:v>
                </c:pt>
                <c:pt idx="6">
                  <c:v>2009</c:v>
                </c:pt>
              </c:numCache>
            </c:numRef>
          </c:cat>
          <c:val>
            <c:numRef>
              <c:f>Sheet1!$C$2:$C$9</c:f>
              <c:numCache>
                <c:formatCode>General</c:formatCode>
                <c:ptCount val="8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numRef>
              <c:f>Sheet1!$A$2:$A$9</c:f>
              <c:numCache>
                <c:formatCode>General</c:formatCode>
                <c:ptCount val="8"/>
                <c:pt idx="0">
                  <c:v>2006</c:v>
                </c:pt>
                <c:pt idx="2">
                  <c:v>2007</c:v>
                </c:pt>
                <c:pt idx="4">
                  <c:v>2008</c:v>
                </c:pt>
                <c:pt idx="6">
                  <c:v>2009</c:v>
                </c:pt>
              </c:numCache>
            </c:numRef>
          </c:cat>
          <c:val>
            <c:numRef>
              <c:f>Sheet1!$D$2:$D$9</c:f>
              <c:numCache>
                <c:formatCode>General</c:formatCode>
                <c:ptCount val="8"/>
              </c:numCache>
            </c:numRef>
          </c:val>
        </c:ser>
        <c:gapWidth val="35"/>
        <c:overlap val="100"/>
        <c:axId val="104003456"/>
        <c:axId val="104004992"/>
      </c:barChart>
      <c:catAx>
        <c:axId val="104003456"/>
        <c:scaling>
          <c:orientation val="minMax"/>
        </c:scaling>
        <c:axPos val="b"/>
        <c:numFmt formatCode="General" sourceLinked="1"/>
        <c:tickLblPos val="nextTo"/>
        <c:crossAx val="104004992"/>
        <c:crosses val="autoZero"/>
        <c:auto val="1"/>
        <c:lblAlgn val="ctr"/>
        <c:lblOffset val="100"/>
      </c:catAx>
      <c:valAx>
        <c:axId val="104004992"/>
        <c:scaling>
          <c:orientation val="minMax"/>
          <c:min val="1900"/>
        </c:scaling>
        <c:axPos val="l"/>
        <c:majorGridlines/>
        <c:numFmt formatCode="#,##0" sourceLinked="1"/>
        <c:tickLblPos val="nextTo"/>
        <c:crossAx val="104003456"/>
        <c:crosses val="autoZero"/>
        <c:crossBetween val="between"/>
        <c:majorUnit val="100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0"/>
              <c:layout>
                <c:manualLayout>
                  <c:x val="8.6543572876175458E-3"/>
                  <c:y val="2.77777777777779E-3"/>
                </c:manualLayout>
              </c:layout>
              <c:dLblPos val="outEnd"/>
              <c:showVal val="1"/>
            </c:dLbl>
            <c:dLbl>
              <c:idx val="5"/>
              <c:tx>
                <c:rich>
                  <a:bodyPr/>
                  <a:lstStyle/>
                  <a:p>
                    <a:pPr>
                      <a:defRPr sz="1600" b="1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400" dirty="0"/>
                      <a:t>46%</a:t>
                    </a:r>
                  </a:p>
                </c:rich>
              </c:tx>
              <c:spPr/>
              <c:dLblPos val="outEnd"/>
              <c:showVal val="1"/>
            </c:dLbl>
            <c:txPr>
              <a:bodyPr/>
              <a:lstStyle/>
              <a:p>
                <a:pPr>
                  <a:defRPr sz="14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outEnd"/>
            <c:showVal val="1"/>
          </c:dLbls>
          <c:cat>
            <c:numRef>
              <c:f>Sheet1!$A$2:$A$10</c:f>
              <c:numCache>
                <c:formatCode>0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Sheet1!$B$2:$B$10</c:f>
              <c:numCache>
                <c:formatCode>#,##0</c:formatCode>
                <c:ptCount val="9"/>
                <c:pt idx="0">
                  <c:v>8964</c:v>
                </c:pt>
                <c:pt idx="2">
                  <c:v>7370</c:v>
                </c:pt>
                <c:pt idx="4">
                  <c:v>5502</c:v>
                </c:pt>
                <c:pt idx="6">
                  <c:v>3993</c:v>
                </c:pt>
                <c:pt idx="8">
                  <c:v>4213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numRef>
              <c:f>Sheet1!$A$2:$A$10</c:f>
              <c:numCache>
                <c:formatCode>0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Sheet1!$C$2:$C$10</c:f>
              <c:numCache>
                <c:formatCode>#,##0</c:formatCode>
                <c:ptCount val="9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numRef>
              <c:f>Sheet1!$A$2:$A$10</c:f>
              <c:numCache>
                <c:formatCode>0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</c:numCache>
            </c:numRef>
          </c:val>
        </c:ser>
        <c:gapWidth val="34"/>
        <c:overlap val="99"/>
        <c:axId val="123437824"/>
        <c:axId val="123439360"/>
      </c:barChart>
      <c:catAx>
        <c:axId val="123437824"/>
        <c:scaling>
          <c:orientation val="minMax"/>
        </c:scaling>
        <c:axPos val="b"/>
        <c:numFmt formatCode="0" sourceLinked="1"/>
        <c:tickLblPos val="nextTo"/>
        <c:crossAx val="123439360"/>
        <c:crosses val="autoZero"/>
        <c:auto val="1"/>
        <c:lblAlgn val="ctr"/>
        <c:lblOffset val="100"/>
      </c:catAx>
      <c:valAx>
        <c:axId val="123439360"/>
        <c:scaling>
          <c:orientation val="minMax"/>
        </c:scaling>
        <c:axPos val="l"/>
        <c:majorGridlines/>
        <c:numFmt formatCode="#,##0" sourceLinked="1"/>
        <c:tickLblPos val="nextTo"/>
        <c:crossAx val="1234378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00CCFF"/>
            </a:solidFill>
          </c:spPr>
          <c:dPt>
            <c:idx val="0"/>
            <c:spPr>
              <a:solidFill>
                <a:srgbClr val="00CCFF"/>
              </a:solidFill>
            </c:spPr>
          </c:dPt>
          <c:dLbls>
            <c:txPr>
              <a:bodyPr/>
              <a:lstStyle/>
              <a:p>
                <a:pPr>
                  <a:defRPr sz="1800" b="1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outEnd"/>
            <c:showVal val="1"/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 formatCode="#,##0">
                  <c:v>28</c:v>
                </c:pt>
                <c:pt idx="2" formatCode="#,##0">
                  <c:v>15</c:v>
                </c:pt>
                <c:pt idx="4" formatCode="#,##0">
                  <c:v>17</c:v>
                </c:pt>
                <c:pt idx="6" formatCode="#,##0">
                  <c:v>17</c:v>
                </c:pt>
                <c:pt idx="8">
                  <c:v>17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cat>
            <c:numRef>
              <c:f>Sheet1!$A$2:$A$10</c:f>
              <c:numCache>
                <c:formatCode>General</c:formatCode>
                <c:ptCount val="9"/>
                <c:pt idx="0">
                  <c:v>2005</c:v>
                </c:pt>
                <c:pt idx="2">
                  <c:v>2006</c:v>
                </c:pt>
                <c:pt idx="4">
                  <c:v>2007</c:v>
                </c:pt>
                <c:pt idx="6">
                  <c:v>2008</c:v>
                </c:pt>
                <c:pt idx="8">
                  <c:v>2009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</c:numCache>
            </c:numRef>
          </c:val>
        </c:ser>
        <c:gapWidth val="35"/>
        <c:overlap val="100"/>
        <c:axId val="123586432"/>
        <c:axId val="123587968"/>
      </c:barChart>
      <c:catAx>
        <c:axId val="123586432"/>
        <c:scaling>
          <c:orientation val="minMax"/>
        </c:scaling>
        <c:axPos val="b"/>
        <c:numFmt formatCode="General" sourceLinked="1"/>
        <c:tickLblPos val="nextTo"/>
        <c:crossAx val="123587968"/>
        <c:crosses val="autoZero"/>
        <c:auto val="1"/>
        <c:lblAlgn val="ctr"/>
        <c:lblOffset val="100"/>
      </c:catAx>
      <c:valAx>
        <c:axId val="123587968"/>
        <c:scaling>
          <c:orientation val="minMax"/>
          <c:min val="10"/>
        </c:scaling>
        <c:axPos val="l"/>
        <c:majorGridlines/>
        <c:numFmt formatCode="#,##0" sourceLinked="1"/>
        <c:tickLblPos val="nextTo"/>
        <c:crossAx val="123586432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F1D17-B64A-47F0-9DF4-8E41EF0E1FB5}" type="datetimeFigureOut">
              <a:rPr lang="en-US" smtClean="0"/>
              <a:pPr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1C5D4-B114-466C-B082-3B33F1CD2D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304800" y="1676400"/>
          <a:ext cx="68580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00200" y="304800"/>
            <a:ext cx="62484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F0000"/>
                </a:solidFill>
                <a:latin typeface="Arial Black" pitchFamily="34" charset="0"/>
              </a:rPr>
              <a:t>METH DEATHS 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Arial Black" pitchFamily="34" charset="0"/>
              </a:rPr>
              <a:t>2005 - 2009</a:t>
            </a:r>
            <a:endParaRPr lang="en-US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6172200"/>
            <a:ext cx="28319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Source: 2010 Meth Report Card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7086600" y="1752600"/>
            <a:ext cx="1981200" cy="4038600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43%</a:t>
            </a:r>
            <a:endParaRPr lang="en-US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381000" y="1828800"/>
          <a:ext cx="6705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66800" y="304800"/>
            <a:ext cx="7010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METH </a:t>
            </a:r>
          </a:p>
          <a:p>
            <a:pPr algn="ctr"/>
            <a:r>
              <a:rPr lang="en-US" sz="3600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TREATMENT ADMISSIONS</a:t>
            </a:r>
          </a:p>
          <a:p>
            <a:pPr algn="ctr"/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2005 - 2009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6248400"/>
            <a:ext cx="29265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Source: 2010 Meth Report Card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7086600" y="1905000"/>
            <a:ext cx="1981200" cy="4038600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17%</a:t>
            </a:r>
            <a:endParaRPr lang="en-US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685800" y="1828800"/>
          <a:ext cx="676656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2000" y="457200"/>
            <a:ext cx="769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7030A0"/>
                </a:solidFill>
                <a:latin typeface="Arial Black" pitchFamily="34" charset="0"/>
              </a:rPr>
              <a:t>ADULTS ARRESTED </a:t>
            </a:r>
          </a:p>
          <a:p>
            <a:pPr algn="ctr"/>
            <a:r>
              <a:rPr lang="en-US" sz="2800" dirty="0" smtClean="0">
                <a:solidFill>
                  <a:srgbClr val="7030A0"/>
                </a:solidFill>
                <a:latin typeface="Arial Black" pitchFamily="34" charset="0"/>
              </a:rPr>
              <a:t>WHO TESTED POSITIVE FOR METH</a:t>
            </a:r>
          </a:p>
          <a:p>
            <a:pPr algn="ctr"/>
            <a:r>
              <a:rPr lang="en-US" sz="2400" dirty="0" smtClean="0">
                <a:solidFill>
                  <a:srgbClr val="7030A0"/>
                </a:solidFill>
                <a:latin typeface="Arial Black" pitchFamily="34" charset="0"/>
              </a:rPr>
              <a:t>2005 - 2009</a:t>
            </a:r>
            <a:endParaRPr lang="en-US" sz="2400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6172200"/>
            <a:ext cx="29265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Source: 2010 Meth Report Card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7315200" y="1752600"/>
            <a:ext cx="1828800" cy="4038600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41%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533400" y="1676400"/>
          <a:ext cx="6324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47800" y="304800"/>
            <a:ext cx="624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9900"/>
                </a:solidFill>
                <a:latin typeface="Arial Black" pitchFamily="34" charset="0"/>
              </a:rPr>
              <a:t>EMERGENCY DEPARTMENT </a:t>
            </a:r>
          </a:p>
          <a:p>
            <a:pPr algn="ctr"/>
            <a:r>
              <a:rPr lang="en-US" sz="2800" dirty="0" smtClean="0">
                <a:solidFill>
                  <a:srgbClr val="009900"/>
                </a:solidFill>
                <a:latin typeface="Arial Black" pitchFamily="34" charset="0"/>
              </a:rPr>
              <a:t>AMPHETAMINE MENTIONS </a:t>
            </a:r>
          </a:p>
          <a:p>
            <a:pPr algn="ctr"/>
            <a:r>
              <a:rPr lang="en-US" sz="2800" dirty="0" smtClean="0">
                <a:solidFill>
                  <a:srgbClr val="009900"/>
                </a:solidFill>
                <a:latin typeface="Arial Black" pitchFamily="34" charset="0"/>
              </a:rPr>
              <a:t>2006 – 2009*</a:t>
            </a:r>
            <a:endParaRPr lang="en-US" sz="2800" dirty="0">
              <a:solidFill>
                <a:srgbClr val="009900"/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5867400"/>
            <a:ext cx="6629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*</a:t>
            </a:r>
            <a:r>
              <a:rPr lang="en-US" sz="1000" dirty="0" smtClean="0">
                <a:latin typeface="Arial Black" pitchFamily="34" charset="0"/>
              </a:rPr>
              <a:t>The Emergency Department Discharge Surveillance database began in 2006 and includes all discharges with any amphetamine diagnosis.</a:t>
            </a:r>
          </a:p>
          <a:p>
            <a:r>
              <a:rPr lang="en-US" sz="1200" dirty="0" smtClean="0">
                <a:latin typeface="Arial Black" pitchFamily="34" charset="0"/>
              </a:rPr>
              <a:t>Source: 2010 Meth Report Card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6553200" y="2895600"/>
            <a:ext cx="2362200" cy="1447800"/>
          </a:xfrm>
          <a:prstGeom prst="left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Steady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381000" y="1828800"/>
          <a:ext cx="676656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2000" y="457200"/>
            <a:ext cx="7696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  <a:latin typeface="Arial Black" pitchFamily="34" charset="0"/>
              </a:rPr>
              <a:t>METH ARRESTS</a:t>
            </a:r>
          </a:p>
          <a:p>
            <a:pPr algn="ctr"/>
            <a:r>
              <a:rPr lang="en-US" sz="2800" dirty="0" smtClean="0">
                <a:solidFill>
                  <a:srgbClr val="0070C0"/>
                </a:solidFill>
                <a:latin typeface="Arial Black" pitchFamily="34" charset="0"/>
              </a:rPr>
              <a:t>(Sales and Possession)</a:t>
            </a:r>
          </a:p>
          <a:p>
            <a:pPr algn="ctr"/>
            <a:r>
              <a:rPr lang="en-US" sz="2400" dirty="0" smtClean="0">
                <a:solidFill>
                  <a:srgbClr val="0070C0"/>
                </a:solidFill>
                <a:latin typeface="Arial Black" pitchFamily="34" charset="0"/>
              </a:rPr>
              <a:t>2005 - 2009</a:t>
            </a:r>
            <a:endParaRPr lang="en-US" sz="2400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6172200"/>
            <a:ext cx="29265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Source: 2010 Meth Report Card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7315200" y="1752600"/>
            <a:ext cx="1828800" cy="4038600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53%</a:t>
            </a:r>
            <a:endParaRPr lang="en-US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457200" y="1828800"/>
          <a:ext cx="66294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66800" y="304800"/>
            <a:ext cx="701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CCFF"/>
                </a:solidFill>
                <a:latin typeface="Arial Black" pitchFamily="34" charset="0"/>
              </a:rPr>
              <a:t>METH LAB </a:t>
            </a:r>
          </a:p>
          <a:p>
            <a:pPr algn="ctr"/>
            <a:r>
              <a:rPr lang="en-US" sz="3600" dirty="0" smtClean="0">
                <a:solidFill>
                  <a:srgbClr val="00CCFF"/>
                </a:solidFill>
                <a:latin typeface="Arial Black" pitchFamily="34" charset="0"/>
              </a:rPr>
              <a:t>CLEANUP/SEIZURES </a:t>
            </a:r>
          </a:p>
          <a:p>
            <a:pPr algn="ctr"/>
            <a:r>
              <a:rPr lang="en-US" sz="2400" dirty="0" smtClean="0">
                <a:solidFill>
                  <a:srgbClr val="00CCFF"/>
                </a:solidFill>
                <a:latin typeface="Arial Black" pitchFamily="34" charset="0"/>
              </a:rPr>
              <a:t>2005 - 2009</a:t>
            </a:r>
            <a:endParaRPr lang="en-US" sz="2400" dirty="0">
              <a:solidFill>
                <a:srgbClr val="00CCFF"/>
              </a:solidFill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5800" y="6172200"/>
            <a:ext cx="3575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 Black" pitchFamily="34" charset="0"/>
              </a:rPr>
              <a:t>Source: 2006 &amp; 2010 Meth Report Cards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7239000" y="1752600"/>
            <a:ext cx="1752600" cy="4191000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39%</a:t>
            </a:r>
            <a:endParaRPr lang="en-US" sz="2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3166</TotalTime>
  <Words>123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County of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Jalvare1</dc:creator>
  <cp:lastModifiedBy>Jalvare1</cp:lastModifiedBy>
  <cp:revision>42</cp:revision>
  <dcterms:created xsi:type="dcterms:W3CDTF">2011-03-01T17:39:45Z</dcterms:created>
  <dcterms:modified xsi:type="dcterms:W3CDTF">2011-04-20T21:22:58Z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1153058738</vt:i4>
  </property>
  <property fmtid="{D5CDD505-2E9C-101B-9397-08002B2CF9AE}" pid="3" name="_NewReviewCycle">
    <vt:lpwstr/>
  </property>
  <property fmtid="{D5CDD505-2E9C-101B-9397-08002B2CF9AE}" pid="4" name="_EmailSubject">
    <vt:lpwstr>News Release: METH ABUSE DECLINING IN COUNTY</vt:lpwstr>
  </property>
  <property fmtid="{D5CDD505-2E9C-101B-9397-08002B2CF9AE}" pid="5" name="_AuthorEmail">
    <vt:lpwstr>Jose.Alvarez@sdcounty.ca.gov</vt:lpwstr>
  </property>
  <property fmtid="{D5CDD505-2E9C-101B-9397-08002B2CF9AE}" pid="6" name="_AuthorEmailDisplayName">
    <vt:lpwstr>Alvarez, Jose</vt:lpwstr>
  </property>
</Properties>
</file>