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8" r:id="rId2"/>
    <p:sldId id="270" r:id="rId3"/>
    <p:sldId id="268" r:id="rId4"/>
    <p:sldId id="261" r:id="rId5"/>
    <p:sldId id="262" r:id="rId6"/>
    <p:sldId id="269" r:id="rId7"/>
    <p:sldId id="265" r:id="rId8"/>
  </p:sldIdLst>
  <p:sldSz cx="9144000" cy="6858000" type="screen4x3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0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8412698412698507E-2"/>
          <c:y val="6.4593301435407077E-2"/>
          <c:w val="0.88730158730158915"/>
          <c:h val="0.8086124401913876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B0F0"/>
            </a:solidFill>
            <a:ln w="15178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6821457388497903E-3"/>
                  <c:y val="-1.3499598988604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2469174568726211E-3"/>
                  <c:y val="-7.064303731964897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450422495775464E-4"/>
                  <c:y val="-3.559358399499767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6581341643248899E-4"/>
                  <c:y val="5.228660345234573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7.0726804025817325E-4"/>
                  <c:y val="-4.0737555096878745E-3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30355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358</c:v>
                </c:pt>
                <c:pt idx="1">
                  <c:v>366</c:v>
                </c:pt>
                <c:pt idx="2">
                  <c:v>377</c:v>
                </c:pt>
                <c:pt idx="3">
                  <c:v>372</c:v>
                </c:pt>
                <c:pt idx="4">
                  <c:v>392</c:v>
                </c:pt>
              </c:numCache>
            </c:numRef>
          </c:val>
        </c:ser>
        <c:dLbls>
          <c:showVal val="1"/>
        </c:dLbls>
        <c:axId val="96420608"/>
        <c:axId val="96422144"/>
      </c:barChart>
      <c:catAx>
        <c:axId val="96420608"/>
        <c:scaling>
          <c:orientation val="minMax"/>
        </c:scaling>
        <c:axPos val="b"/>
        <c:numFmt formatCode="General" sourceLinked="1"/>
        <c:tickLblPos val="nextTo"/>
        <c:spPr>
          <a:ln w="37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422144"/>
        <c:crosses val="autoZero"/>
        <c:auto val="1"/>
        <c:lblAlgn val="ctr"/>
        <c:lblOffset val="100"/>
        <c:tickLblSkip val="1"/>
        <c:tickMarkSkip val="1"/>
      </c:catAx>
      <c:valAx>
        <c:axId val="96422144"/>
        <c:scaling>
          <c:orientation val="minMax"/>
          <c:max val="450"/>
          <c:min val="0"/>
        </c:scaling>
        <c:axPos val="l"/>
        <c:numFmt formatCode="#,##0" sourceLinked="0"/>
        <c:tickLblPos val="nextTo"/>
        <c:spPr>
          <a:ln w="37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420608"/>
        <c:crosses val="autoZero"/>
        <c:crossBetween val="between"/>
        <c:majorUnit val="100"/>
        <c:minorUnit val="15"/>
      </c:valAx>
      <c:spPr>
        <a:noFill/>
        <a:ln w="1517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412698412698507E-2"/>
          <c:y val="6.4593301435407119E-2"/>
          <c:w val="0.88730158730158903"/>
          <c:h val="0.8086124401913876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B0F0"/>
            </a:solidFill>
            <a:ln w="15178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B0F0"/>
              </a:solidFill>
              <a:ln w="151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11.5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11.6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11.9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11.5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11.9</a:t>
                    </a:r>
                    <a:endParaRPr lang="en-US" dirty="0"/>
                  </a:p>
                </c:rich>
              </c:tx>
              <c:dLblPos val="outEnd"/>
              <c:showVal val="1"/>
              <c:showCatName val="1"/>
            </c:dLbl>
            <c:numFmt formatCode="#,##0.0" sourceLinked="0"/>
            <c:spPr>
              <a:noFill/>
              <a:ln w="30355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Val val="1"/>
            <c:showCatNam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11.5</c:v>
                </c:pt>
                <c:pt idx="1">
                  <c:v>11.6</c:v>
                </c:pt>
                <c:pt idx="2">
                  <c:v>11.9</c:v>
                </c:pt>
                <c:pt idx="3">
                  <c:v>11.5</c:v>
                </c:pt>
                <c:pt idx="4">
                  <c:v>11.9</c:v>
                </c:pt>
              </c:numCache>
            </c:numRef>
          </c:val>
        </c:ser>
        <c:dLbls>
          <c:showVal val="1"/>
        </c:dLbls>
        <c:axId val="100660736"/>
        <c:axId val="100662272"/>
      </c:barChart>
      <c:catAx>
        <c:axId val="100660736"/>
        <c:scaling>
          <c:orientation val="minMax"/>
        </c:scaling>
        <c:axPos val="b"/>
        <c:numFmt formatCode="General" sourceLinked="1"/>
        <c:tickLblPos val="nextTo"/>
        <c:spPr>
          <a:ln w="37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662272"/>
        <c:crosses val="autoZero"/>
        <c:auto val="1"/>
        <c:lblAlgn val="ctr"/>
        <c:lblOffset val="100"/>
        <c:tickLblSkip val="1"/>
        <c:tickMarkSkip val="1"/>
      </c:catAx>
      <c:valAx>
        <c:axId val="100662272"/>
        <c:scaling>
          <c:orientation val="minMax"/>
          <c:max val="15"/>
          <c:min val="0"/>
        </c:scaling>
        <c:delete val="1"/>
        <c:axPos val="l"/>
        <c:numFmt formatCode="#,##0" sourceLinked="0"/>
        <c:tickLblPos val="none"/>
        <c:crossAx val="100660736"/>
        <c:crosses val="autoZero"/>
        <c:crossBetween val="between"/>
        <c:minorUnit val="15"/>
      </c:valAx>
      <c:spPr>
        <a:noFill/>
        <a:ln w="1517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13-19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85+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11</c:v>
                </c:pt>
                <c:pt idx="1">
                  <c:v>30</c:v>
                </c:pt>
                <c:pt idx="2">
                  <c:v>56</c:v>
                </c:pt>
                <c:pt idx="3">
                  <c:v>55</c:v>
                </c:pt>
                <c:pt idx="4">
                  <c:v>101</c:v>
                </c:pt>
                <c:pt idx="5">
                  <c:v>68</c:v>
                </c:pt>
                <c:pt idx="6">
                  <c:v>32</c:v>
                </c:pt>
                <c:pt idx="7">
                  <c:v>22</c:v>
                </c:pt>
                <c:pt idx="8" formatCode="General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13-19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85+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13-19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85+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gapWidth val="103"/>
        <c:overlap val="100"/>
        <c:axId val="123214080"/>
        <c:axId val="123236352"/>
      </c:barChart>
      <c:catAx>
        <c:axId val="12321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n-US"/>
          </a:p>
        </c:txPr>
        <c:crossAx val="123236352"/>
        <c:crosses val="autoZero"/>
        <c:auto val="1"/>
        <c:lblAlgn val="ctr"/>
        <c:lblOffset val="100"/>
      </c:catAx>
      <c:valAx>
        <c:axId val="123236352"/>
        <c:scaling>
          <c:orientation val="minMax"/>
          <c:max val="11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23214080"/>
        <c:crosses val="autoZero"/>
        <c:crossBetween val="between"/>
        <c:minorUnit val="4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0"/>
            <c:explosion val="5"/>
            <c:spPr>
              <a:solidFill>
                <a:srgbClr val="0099FF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3.8433733404683777E-2"/>
                  <c:y val="-4.69207435136181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290 (74%)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-3.55987055016181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45 (11%)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  <c:showPercent val="1"/>
            </c:dLbl>
            <c:dLbl>
              <c:idx val="2"/>
              <c:layout>
                <c:manualLayout>
                  <c:x val="-3.3209234767984111E-2"/>
                  <c:y val="-8.071296415816876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23  (6%)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  <c:showPercent val="1"/>
            </c:dLbl>
            <c:dLbl>
              <c:idx val="3"/>
              <c:layout>
                <c:manualLayout>
                  <c:x val="3.2335129161486391E-2"/>
                  <c:y val="-8.602362204724409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22 (6%)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  <c:showPercent val="1"/>
            </c:dLbl>
            <c:dLbl>
              <c:idx val="4"/>
              <c:layout>
                <c:manualLayout>
                  <c:x val="5.96491228070175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 (3%)</a:t>
                    </a:r>
                    <a:endParaRPr lang="en-US" b="1" dirty="0"/>
                  </a:p>
                </c:rich>
              </c:tx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  <c:showPercent val="1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Hispanic</c:v>
                </c:pt>
                <c:pt idx="2">
                  <c:v>Asian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</c:v>
                </c:pt>
                <c:pt idx="1">
                  <c:v>45</c:v>
                </c:pt>
                <c:pt idx="2">
                  <c:v>23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0099FF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2916666666666672E-2"/>
                  <c:y val="-2.18750000000000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298 (76%)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4.5833333333333587E-2"/>
                  <c:y val="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94 (24%)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298</c:v>
                </c:pt>
                <c:pt idx="1">
                  <c:v>94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720983740669005"/>
          <c:y val="9.8983889349357645E-2"/>
          <c:w val="0.18642652622967582"/>
          <c:h val="0.17045327393286391"/>
        </c:manualLayout>
      </c:layout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629"/>
          </a:xfrm>
          <a:prstGeom prst="rect">
            <a:avLst/>
          </a:prstGeom>
        </p:spPr>
        <p:txBody>
          <a:bodyPr vert="horz" lIns="90574" tIns="45288" rIns="90574" bIns="45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3629"/>
          </a:xfrm>
          <a:prstGeom prst="rect">
            <a:avLst/>
          </a:prstGeom>
        </p:spPr>
        <p:txBody>
          <a:bodyPr vert="horz" lIns="90574" tIns="45288" rIns="90574" bIns="45288" rtlCol="0"/>
          <a:lstStyle>
            <a:lvl1pPr algn="r">
              <a:defRPr sz="1200"/>
            </a:lvl1pPr>
          </a:lstStyle>
          <a:p>
            <a:fld id="{0783E571-7528-4404-B5C8-5E0B1EEE0E1B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027"/>
            <a:ext cx="2971800" cy="463629"/>
          </a:xfrm>
          <a:prstGeom prst="rect">
            <a:avLst/>
          </a:prstGeom>
        </p:spPr>
        <p:txBody>
          <a:bodyPr vert="horz" lIns="90574" tIns="45288" rIns="90574" bIns="45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01027"/>
            <a:ext cx="2971800" cy="463629"/>
          </a:xfrm>
          <a:prstGeom prst="rect">
            <a:avLst/>
          </a:prstGeom>
        </p:spPr>
        <p:txBody>
          <a:bodyPr vert="horz" lIns="90574" tIns="45288" rIns="90574" bIns="45288" rtlCol="0" anchor="b"/>
          <a:lstStyle>
            <a:lvl1pPr algn="r">
              <a:defRPr sz="1200"/>
            </a:lvl1pPr>
          </a:lstStyle>
          <a:p>
            <a:fld id="{63503259-A611-4B7C-9109-32C8C77D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7039-066B-455B-AE0A-5F5285200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6DB27-752E-4A89-970C-59BDE627B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AD43C-50B0-4B8C-A058-793020A77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949A1-418B-401E-834D-832F065B8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EA1C-8FB8-46F3-A206-E8057D194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F2B9-A201-4252-A9F9-03C3374C4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BEF9-6454-443C-84B9-5C7AA0D5E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1A79A-796E-4F8D-A0B5-E08228C52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64A8C-503A-441F-8A75-425ED9B8B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14D05-BF8E-41D6-9A90-5D169FE99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3DEF-E1E9-4095-87C9-84C4685A0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5076FB-9588-4D48-8BB2-985C4EB3AE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old" pitchFamily="34" charset="0"/>
              </a:rPr>
              <a:t>SUICIDE DEATHS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SAN DIEGO COUNTY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124200" y="1905000"/>
          <a:ext cx="5699701" cy="361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98525" y="6056313"/>
            <a:ext cx="687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95800" y="5638800"/>
            <a:ext cx="4387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County Health and Human Services Agency-Medical Examiner Database </a:t>
            </a:r>
            <a:r>
              <a:rPr lang="en-US" sz="800" dirty="0" smtClean="0">
                <a:solidFill>
                  <a:schemeClr val="bg1"/>
                </a:solidFill>
              </a:rPr>
              <a:t>2007-2011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old" pitchFamily="34" charset="0"/>
              </a:rPr>
              <a:t>SUICIDE </a:t>
            </a:r>
            <a:r>
              <a:rPr lang="en-US" sz="4000" b="1" dirty="0" smtClean="0">
                <a:solidFill>
                  <a:schemeClr val="bg1"/>
                </a:solidFill>
                <a:latin typeface="Arial Bold" pitchFamily="34" charset="0"/>
              </a:rPr>
              <a:t>RATE</a:t>
            </a:r>
            <a:endParaRPr lang="en-US" sz="4000" b="1" dirty="0">
              <a:solidFill>
                <a:schemeClr val="bg1"/>
              </a:solidFill>
              <a:latin typeface="Arial Bold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SAN DIEGO COUNTY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438400" y="1470445"/>
          <a:ext cx="6385501" cy="404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98525" y="6056313"/>
            <a:ext cx="687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95800" y="5638800"/>
            <a:ext cx="4387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County Health and Human Services Agency-Medical Examiner Database </a:t>
            </a:r>
            <a:r>
              <a:rPr lang="en-US" sz="800" dirty="0" smtClean="0">
                <a:solidFill>
                  <a:schemeClr val="bg1"/>
                </a:solidFill>
              </a:rPr>
              <a:t>2007-2011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295400"/>
            <a:ext cx="328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 every 100,000 people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-27451" y="1918156"/>
          <a:ext cx="5486399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762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2011 SUICIDE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 BREAKDOWN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549" y="5270956"/>
            <a:ext cx="44470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Source: County Health and Human Services Agency-Medical Examiner Database </a:t>
            </a:r>
            <a:r>
              <a:rPr lang="en-US" sz="800" b="1" dirty="0" smtClean="0">
                <a:solidFill>
                  <a:schemeClr val="bg1"/>
                </a:solidFill>
              </a:rPr>
              <a:t>2011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  <a:ln w="19050">
            <a:noFill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2011 SUICIDE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ETHNIC BREAKDOWN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91200" y="1371600"/>
            <a:ext cx="2949397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Total Suicides = </a:t>
            </a:r>
            <a:r>
              <a:rPr lang="en-US" sz="2400" dirty="0" smtClean="0">
                <a:solidFill>
                  <a:schemeClr val="bg1"/>
                </a:solidFill>
              </a:rPr>
              <a:t>392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905000" y="1295400"/>
          <a:ext cx="7239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(800) 479-3339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2011 SUICIDE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>
                <a:solidFill>
                  <a:schemeClr val="bg1"/>
                </a:solidFill>
              </a:rPr>
              <a:t>GENDER BREAKDOWN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0" y="1595735"/>
            <a:ext cx="2949397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Total Suicides = </a:t>
            </a:r>
            <a:r>
              <a:rPr lang="en-US" sz="2400" dirty="0" smtClean="0">
                <a:solidFill>
                  <a:schemeClr val="bg1"/>
                </a:solidFill>
              </a:rPr>
              <a:t>392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5638800"/>
            <a:ext cx="5392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/>
              <a:t>Source: County Health and Human Services Agency-Medical Examiner Database </a:t>
            </a:r>
            <a:r>
              <a:rPr lang="en-US" sz="1000" b="1" dirty="0" smtClean="0"/>
              <a:t>2010</a:t>
            </a:r>
            <a:endParaRPr lang="en-US" sz="10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28800" y="2057400"/>
          <a:ext cx="58674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76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SUICIDE WARNING SIGNS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524000"/>
            <a:ext cx="6172200" cy="4724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Talking of hurting or killing oneself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Hopelessness or helplessness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Divorce, separation, stress on family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Loss of health 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Loss of </a:t>
            </a:r>
            <a:r>
              <a:rPr lang="en-US" sz="2800" dirty="0" smtClean="0">
                <a:solidFill>
                  <a:schemeClr val="bg1"/>
                </a:solidFill>
              </a:rPr>
              <a:t>job or home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Increased alcohol or drug use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Isolation from family and friends</a:t>
            </a:r>
          </a:p>
          <a:p>
            <a:pPr algn="l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Daring or risk-taking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HELPING A SUICIDAL PERSON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305800" cy="4724400"/>
          </a:xfrm>
          <a:noFill/>
        </p:spPr>
        <p:txBody>
          <a:bodyPr/>
          <a:lstStyle/>
          <a:p>
            <a:pPr algn="l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Ask: Are you having thoughts of suicide?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Listen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Take </a:t>
            </a:r>
            <a:r>
              <a:rPr lang="en-US" dirty="0">
                <a:solidFill>
                  <a:schemeClr val="bg1"/>
                </a:solidFill>
              </a:rPr>
              <a:t>it seriously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Suicidal behavior is a call for help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</a:t>
            </a:r>
            <a:r>
              <a:rPr lang="en-US" dirty="0">
                <a:solidFill>
                  <a:schemeClr val="bg1"/>
                </a:solidFill>
              </a:rPr>
              <a:t>leave person alone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Urge professional </a:t>
            </a:r>
            <a:r>
              <a:rPr lang="en-US" dirty="0" smtClean="0">
                <a:solidFill>
                  <a:schemeClr val="bg1"/>
                </a:solidFill>
              </a:rPr>
              <a:t>help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Give and get help right away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77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metr415 Blk BT" pitchFamily="34" charset="0"/>
              </a:rPr>
              <a:t>Up2SD.org                 (888) 724-7240</a:t>
            </a:r>
            <a:endParaRPr lang="en-US" sz="3600" dirty="0">
              <a:solidFill>
                <a:schemeClr val="bg1"/>
              </a:solidFill>
              <a:latin typeface="Geometr415 Blk BT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343400" y="3314700"/>
            <a:ext cx="4572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bg1"/>
                </a:solidFill>
              </a:rPr>
              <a:t>11.5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224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2011 SUICIDE ETHNIC BREAKDOWN</vt:lpstr>
      <vt:lpstr>2011 SUICIDE GENDER BREAKDOWN</vt:lpstr>
      <vt:lpstr>Slide 6</vt:lpstr>
      <vt:lpstr>HELPING A SUICIDAL PERSON</vt:lpstr>
    </vt:vector>
  </TitlesOfParts>
  <Company>County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jalvare1</dc:creator>
  <cp:lastModifiedBy>Jalvare1</cp:lastModifiedBy>
  <cp:revision>240</cp:revision>
  <dcterms:created xsi:type="dcterms:W3CDTF">2009-04-15T19:11:29Z</dcterms:created>
  <dcterms:modified xsi:type="dcterms:W3CDTF">2012-03-08T22:48:31Z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1140512578</vt:i4>
  </property>
  <property fmtid="{D5CDD505-2E9C-101B-9397-08002B2CF9AE}" pid="3" name="_NewReviewCycle">
    <vt:lpwstr/>
  </property>
  <property fmtid="{D5CDD505-2E9C-101B-9397-08002B2CF9AE}" pid="4" name="_EmailSubject">
    <vt:lpwstr>Photos, Visuals and News Release: RECORD NUMBER OF SUICIDES REPORTED IN 2011</vt:lpwstr>
  </property>
  <property fmtid="{D5CDD505-2E9C-101B-9397-08002B2CF9AE}" pid="5" name="_AuthorEmail">
    <vt:lpwstr>Jose.Alvarez@sdcounty.ca.gov</vt:lpwstr>
  </property>
  <property fmtid="{D5CDD505-2E9C-101B-9397-08002B2CF9AE}" pid="6" name="_AuthorEmailDisplayName">
    <vt:lpwstr>Alvarez, Jose</vt:lpwstr>
  </property>
  <property fmtid="{D5CDD505-2E9C-101B-9397-08002B2CF9AE}" pid="7" name="_PreviousAdHocReviewCycleID">
    <vt:i4>1453095390</vt:i4>
  </property>
</Properties>
</file>